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2" r:id="rId4"/>
    <p:sldId id="273" r:id="rId5"/>
    <p:sldId id="274" r:id="rId6"/>
    <p:sldId id="275" r:id="rId7"/>
    <p:sldId id="276" r:id="rId8"/>
    <p:sldId id="277" r:id="rId9"/>
    <p:sldId id="27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90"/>
    <p:restoredTop sz="96327"/>
  </p:normalViewPr>
  <p:slideViewPr>
    <p:cSldViewPr snapToGrid="0" snapToObjects="1">
      <p:cViewPr varScale="1">
        <p:scale>
          <a:sx n="96" d="100"/>
          <a:sy n="96" d="100"/>
        </p:scale>
        <p:origin x="168"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7DA7-A6D4-5444-A18D-414156F633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4D83655-92BE-E942-BCC4-50D42A5A8D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DD5B06-9A80-A144-B9A1-B3DE07D46946}"/>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5" name="Footer Placeholder 4">
            <a:extLst>
              <a:ext uri="{FF2B5EF4-FFF2-40B4-BE49-F238E27FC236}">
                <a16:creationId xmlns:a16="http://schemas.microsoft.com/office/drawing/2014/main" id="{104C073D-0DFA-A842-98A1-F39709EB8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52A7C-A104-1240-B3C0-E627CCBB6A4E}"/>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125762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CCD5-CE02-794D-8CA1-E572E5F79DD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CE93047-C475-6543-AC27-A8029C5879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9CCB62-567A-9345-AC8E-1AFBBB925598}"/>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5" name="Footer Placeholder 4">
            <a:extLst>
              <a:ext uri="{FF2B5EF4-FFF2-40B4-BE49-F238E27FC236}">
                <a16:creationId xmlns:a16="http://schemas.microsoft.com/office/drawing/2014/main" id="{57AC33F9-A9FF-544A-B139-DF39249FE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5165D-079B-D544-85FB-40936A656BA7}"/>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63636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C10D9-E08B-6A4E-8315-B1AB316E723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ED57EF-7A82-DD4D-A211-A1EE3609D76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2CA696-FE7B-5C44-9966-FA9C7003EC32}"/>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5" name="Footer Placeholder 4">
            <a:extLst>
              <a:ext uri="{FF2B5EF4-FFF2-40B4-BE49-F238E27FC236}">
                <a16:creationId xmlns:a16="http://schemas.microsoft.com/office/drawing/2014/main" id="{3A126503-A16A-E84D-ABE0-B951DD369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0887B-DC65-FB42-A9A3-F5EFCCDE2C96}"/>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221558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DFDE-F504-9140-83DF-8265CB931F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112C799-ADD9-A245-84B7-D8D81D2011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FE3141-F86A-614C-A7B8-4727A282540D}"/>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5" name="Footer Placeholder 4">
            <a:extLst>
              <a:ext uri="{FF2B5EF4-FFF2-40B4-BE49-F238E27FC236}">
                <a16:creationId xmlns:a16="http://schemas.microsoft.com/office/drawing/2014/main" id="{8692D07A-86B2-5947-986D-86C9EF619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2D968-8BBF-2441-A1A8-48207529CA14}"/>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54243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C335-D4B0-EE44-AA8E-961A42F6D57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99F9E3-972F-DF4A-9E71-B88F16DBB0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F7AD15-D9CE-DC45-BDD2-3E4F23B4908A}"/>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5" name="Footer Placeholder 4">
            <a:extLst>
              <a:ext uri="{FF2B5EF4-FFF2-40B4-BE49-F238E27FC236}">
                <a16:creationId xmlns:a16="http://schemas.microsoft.com/office/drawing/2014/main" id="{66A1197D-ECE2-5844-9EBC-A9BF90B21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7A5ED-38D4-B347-9877-53F1469E2E3C}"/>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403846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E3D3-B147-7744-B1C3-04FDBA5B70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39A359-C8BC-3841-9D2F-E68CDB4BCF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1D06DD5-9C17-7D41-8E7C-5BDF5BA07B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F3510A8-CB60-CB49-9337-E938FBBA1C2F}"/>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6" name="Footer Placeholder 5">
            <a:extLst>
              <a:ext uri="{FF2B5EF4-FFF2-40B4-BE49-F238E27FC236}">
                <a16:creationId xmlns:a16="http://schemas.microsoft.com/office/drawing/2014/main" id="{82099EA6-7092-364C-86FE-6DEF24C73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47095-6155-7845-9B3F-7545EAE0061E}"/>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0190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B0EB-2467-A542-9D71-B13C40812A5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13013A-DC51-E14F-8F7F-44CABA6927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808C57-E091-8842-B26D-0D5A956AA2C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0F416CA-8F50-7B41-9AB3-90D1007A25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0555E2-8FE0-A84B-BA82-1ECF7EAB19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BE54C9-A414-BD4B-BF84-B435C7F96B80}"/>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8" name="Footer Placeholder 7">
            <a:extLst>
              <a:ext uri="{FF2B5EF4-FFF2-40B4-BE49-F238E27FC236}">
                <a16:creationId xmlns:a16="http://schemas.microsoft.com/office/drawing/2014/main" id="{9FDA0362-16EB-E442-A214-F0FA78177E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BA79BC-69C2-7B4D-AE7F-9E3CE5E4B0CC}"/>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512926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999A-6A04-9E4D-9B24-F2C0F68F91A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618ECD6-B202-9E4E-BDEB-221F011334E4}"/>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4" name="Footer Placeholder 3">
            <a:extLst>
              <a:ext uri="{FF2B5EF4-FFF2-40B4-BE49-F238E27FC236}">
                <a16:creationId xmlns:a16="http://schemas.microsoft.com/office/drawing/2014/main" id="{B09F06F1-497D-AF4C-BC4B-FFFF04FAFA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62F93E-25CE-074D-9DFF-480E485D0199}"/>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378354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E52C1-0269-B142-AD34-41491F60785B}"/>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3" name="Footer Placeholder 2">
            <a:extLst>
              <a:ext uri="{FF2B5EF4-FFF2-40B4-BE49-F238E27FC236}">
                <a16:creationId xmlns:a16="http://schemas.microsoft.com/office/drawing/2014/main" id="{35291D62-46A7-664A-8D63-7CDB85AE72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8F439F-5377-0047-A8BC-8A480F7F0A7F}"/>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79946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280-C76D-3447-BA31-3C4E66EEDB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71B7707-C418-F64D-AEBE-5CEC755A2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34F1E49-84EB-AF47-A8CE-9959EABBD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AB772D-0263-6341-A927-2C74F181220B}"/>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6" name="Footer Placeholder 5">
            <a:extLst>
              <a:ext uri="{FF2B5EF4-FFF2-40B4-BE49-F238E27FC236}">
                <a16:creationId xmlns:a16="http://schemas.microsoft.com/office/drawing/2014/main" id="{DF362BE4-CE70-164B-AE5D-AAF3B708D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00C1F4-D8D1-4146-B123-F1AF499550D7}"/>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327721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30C4-0C0B-764C-8899-C13A3B7C1C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3A94058-584C-5B49-80EB-6A3E7792D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1FE67-CAFD-684F-B281-0BAF42D07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04C2A1-3C9B-8B43-A46C-DB01A8FD9B29}"/>
              </a:ext>
            </a:extLst>
          </p:cNvPr>
          <p:cNvSpPr>
            <a:spLocks noGrp="1"/>
          </p:cNvSpPr>
          <p:nvPr>
            <p:ph type="dt" sz="half" idx="10"/>
          </p:nvPr>
        </p:nvSpPr>
        <p:spPr/>
        <p:txBody>
          <a:bodyPr/>
          <a:lstStyle/>
          <a:p>
            <a:fld id="{8654EE39-8394-5647-A854-14704804B77A}" type="datetimeFigureOut">
              <a:rPr lang="en-US" smtClean="0"/>
              <a:t>3/19/24</a:t>
            </a:fld>
            <a:endParaRPr lang="en-US"/>
          </a:p>
        </p:txBody>
      </p:sp>
      <p:sp>
        <p:nvSpPr>
          <p:cNvPr id="6" name="Footer Placeholder 5">
            <a:extLst>
              <a:ext uri="{FF2B5EF4-FFF2-40B4-BE49-F238E27FC236}">
                <a16:creationId xmlns:a16="http://schemas.microsoft.com/office/drawing/2014/main" id="{4A013C76-2968-C040-ADDB-42D592309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56843-02E0-5648-B3CB-AA81A9483C78}"/>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52390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355B20-DD9E-3740-8198-6403DE3DE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51049A-414B-AA46-BF9B-B6A9FD1E20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EC2004-F678-F54D-A757-A5C83A5227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4EE39-8394-5647-A854-14704804B77A}" type="datetimeFigureOut">
              <a:rPr lang="en-US" smtClean="0"/>
              <a:t>3/19/24</a:t>
            </a:fld>
            <a:endParaRPr lang="en-US"/>
          </a:p>
        </p:txBody>
      </p:sp>
      <p:sp>
        <p:nvSpPr>
          <p:cNvPr id="5" name="Footer Placeholder 4">
            <a:extLst>
              <a:ext uri="{FF2B5EF4-FFF2-40B4-BE49-F238E27FC236}">
                <a16:creationId xmlns:a16="http://schemas.microsoft.com/office/drawing/2014/main" id="{10EB363B-FF41-4345-A62B-848D4CF828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CA5577-B956-6841-9B04-0751E7A86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F3F3B-401A-FC4F-8007-01DBD66EAB3C}" type="slidenum">
              <a:rPr lang="en-US" smtClean="0"/>
              <a:t>‹#›</a:t>
            </a:fld>
            <a:endParaRPr lang="en-US"/>
          </a:p>
        </p:txBody>
      </p:sp>
    </p:spTree>
    <p:extLst>
      <p:ext uri="{BB962C8B-B14F-4D97-AF65-F5344CB8AC3E}">
        <p14:creationId xmlns:p14="http://schemas.microsoft.com/office/powerpoint/2010/main" val="3542729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bedi.medium.com/chatgpt-101-pre-training-56a98f04389" TargetMode="External"/><Relationship Id="rId2" Type="http://schemas.openxmlformats.org/officeDocument/2006/relationships/hyperlink" Target="https://openai.com/research/instruction-following"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s3-us-west-2.amazonaws.com/openai-assets/research-covers/language-unsupervised/language_understanding_paper.pdf" TargetMode="External"/><Relationship Id="rId4" Type="http://schemas.openxmlformats.org/officeDocument/2006/relationships/hyperlink" Target="https://www.analyticsvidhya.com/blog/2023/05/how-does-chatgpt-work-from-pretraining-to-rlh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37393-E7B4-0444-8B54-659D23B64003}"/>
              </a:ext>
            </a:extLst>
          </p:cNvPr>
          <p:cNvSpPr>
            <a:spLocks noGrp="1"/>
          </p:cNvSpPr>
          <p:nvPr>
            <p:ph type="ctrTitle"/>
          </p:nvPr>
        </p:nvSpPr>
        <p:spPr>
          <a:xfrm>
            <a:off x="890338" y="640080"/>
            <a:ext cx="4029620" cy="3566160"/>
          </a:xfrm>
        </p:spPr>
        <p:txBody>
          <a:bodyPr anchor="b">
            <a:normAutofit/>
          </a:bodyPr>
          <a:lstStyle/>
          <a:p>
            <a:pPr algn="l"/>
            <a:r>
              <a:rPr lang="en-IN" sz="4000" b="1" i="0" dirty="0">
                <a:effectLst/>
                <a:ea typeface="Apple Symbols" panose="02000000000000000000" pitchFamily="2" charset="-79"/>
                <a:cs typeface="Calibri" panose="020F0502020204030204" pitchFamily="34" charset="0"/>
              </a:rPr>
              <a:t>Unravelling </a:t>
            </a:r>
            <a:r>
              <a:rPr lang="en-IN" sz="4000" b="1" i="0" dirty="0" err="1">
                <a:effectLst/>
                <a:ea typeface="Apple Symbols" panose="02000000000000000000" pitchFamily="2" charset="-79"/>
                <a:cs typeface="Calibri" panose="020F0502020204030204" pitchFamily="34" charset="0"/>
              </a:rPr>
              <a:t>ChatGPT</a:t>
            </a:r>
            <a:r>
              <a:rPr lang="en-IN" sz="4000" b="1" dirty="0">
                <a:ea typeface="Apple Symbols" panose="02000000000000000000" pitchFamily="2" charset="-79"/>
                <a:cs typeface="Calibri" panose="020F0502020204030204" pitchFamily="34" charset="0"/>
              </a:rPr>
              <a:t>: Training &amp; Architecture</a:t>
            </a:r>
            <a:br>
              <a:rPr lang="en-IN" sz="3200" dirty="0">
                <a:ea typeface="Apple Symbols" panose="02000000000000000000" pitchFamily="2" charset="-79"/>
                <a:cs typeface="Calibri" panose="020F0502020204030204" pitchFamily="34" charset="0"/>
              </a:rPr>
            </a:br>
            <a:br>
              <a:rPr lang="en-IN" sz="3200" dirty="0">
                <a:ea typeface="Apple Symbols" panose="02000000000000000000" pitchFamily="2" charset="-79"/>
                <a:cs typeface="Calibri" panose="020F0502020204030204" pitchFamily="34" charset="0"/>
              </a:rPr>
            </a:br>
            <a:br>
              <a:rPr lang="en-IN" sz="2600" b="0" i="0" dirty="0">
                <a:effectLst/>
              </a:rPr>
            </a:br>
            <a:r>
              <a:rPr lang="en-IN" sz="1600" b="0" i="0" dirty="0">
                <a:effectLst/>
              </a:rPr>
              <a:t>Assignment 7: A Deep Dive into architecture and training of </a:t>
            </a:r>
            <a:r>
              <a:rPr lang="en-IN" sz="1600" b="0" i="0" dirty="0" err="1">
                <a:effectLst/>
              </a:rPr>
              <a:t>ChatGPT</a:t>
            </a:r>
            <a:endParaRPr lang="en-US" sz="1600" dirty="0"/>
          </a:p>
        </p:txBody>
      </p:sp>
      <p:sp>
        <p:nvSpPr>
          <p:cNvPr id="3" name="Subtitle 2">
            <a:extLst>
              <a:ext uri="{FF2B5EF4-FFF2-40B4-BE49-F238E27FC236}">
                <a16:creationId xmlns:a16="http://schemas.microsoft.com/office/drawing/2014/main" id="{10A2A848-FF9E-B045-956B-70CDBD89EAD3}"/>
              </a:ext>
            </a:extLst>
          </p:cNvPr>
          <p:cNvSpPr>
            <a:spLocks noGrp="1"/>
          </p:cNvSpPr>
          <p:nvPr>
            <p:ph type="subTitle" idx="1"/>
          </p:nvPr>
        </p:nvSpPr>
        <p:spPr>
          <a:xfrm>
            <a:off x="890339" y="4636008"/>
            <a:ext cx="3734014" cy="1572768"/>
          </a:xfrm>
        </p:spPr>
        <p:txBody>
          <a:bodyPr>
            <a:normAutofit/>
          </a:bodyPr>
          <a:lstStyle/>
          <a:p>
            <a:pPr algn="l"/>
            <a:r>
              <a:rPr lang="en-US" sz="2000" dirty="0">
                <a:latin typeface="+mj-lt"/>
              </a:rPr>
              <a:t>Devesh Surve</a:t>
            </a:r>
          </a:p>
          <a:p>
            <a:pPr algn="l"/>
            <a:r>
              <a:rPr lang="en-US" sz="2000" dirty="0">
                <a:latin typeface="+mj-lt"/>
              </a:rPr>
              <a:t>20</a:t>
            </a:r>
            <a:r>
              <a:rPr lang="en-US" sz="2000" baseline="30000" dirty="0">
                <a:latin typeface="+mj-lt"/>
              </a:rPr>
              <a:t>th</a:t>
            </a:r>
            <a:r>
              <a:rPr lang="en-US" sz="2000" dirty="0">
                <a:latin typeface="+mj-lt"/>
              </a:rPr>
              <a:t> March 2024</a:t>
            </a:r>
          </a:p>
          <a:p>
            <a:pPr algn="l"/>
            <a:r>
              <a:rPr lang="en-US" sz="2000" dirty="0">
                <a:latin typeface="+mj-lt"/>
              </a:rPr>
              <a:t>ID: 002766974</a:t>
            </a:r>
          </a:p>
        </p:txBody>
      </p:sp>
      <p:sp>
        <p:nvSpPr>
          <p:cNvPr id="104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reate an image that symbolizes the concept of Transformer-based Encoder-Decoder Models in Natural Language Processing, showcasing elements like neural network layers, attention mechanisms, and the flow of information between an encoder and decoder. The image should be abstract yet informative, with a modern and digital aesthetic, suitable for a professional presentation.">
            <a:extLst>
              <a:ext uri="{FF2B5EF4-FFF2-40B4-BE49-F238E27FC236}">
                <a16:creationId xmlns:a16="http://schemas.microsoft.com/office/drawing/2014/main" id="{D63D90D3-4B36-E04A-A9CB-DA289CF28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21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572493" y="238539"/>
            <a:ext cx="11018520" cy="1434415"/>
          </a:xfrm>
        </p:spPr>
        <p:txBody>
          <a:bodyPr anchor="b">
            <a:normAutofit/>
          </a:bodyPr>
          <a:lstStyle/>
          <a:p>
            <a:r>
              <a:rPr lang="en-IN" sz="4000" b="1" i="0" dirty="0">
                <a:effectLst/>
              </a:rPr>
              <a:t>Why understand </a:t>
            </a:r>
            <a:r>
              <a:rPr lang="en-IN" sz="4000" b="1" i="0" dirty="0" err="1">
                <a:effectLst/>
              </a:rPr>
              <a:t>ChatGPT</a:t>
            </a:r>
            <a:r>
              <a:rPr lang="en-IN" sz="4000" b="1" i="0" dirty="0">
                <a:effectLst/>
              </a:rPr>
              <a:t> ?</a:t>
            </a:r>
          </a:p>
        </p:txBody>
      </p:sp>
      <p:sp>
        <p:nvSpPr>
          <p:cNvPr id="103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572493" y="2071316"/>
            <a:ext cx="6713552" cy="4119172"/>
          </a:xfrm>
        </p:spPr>
        <p:txBody>
          <a:bodyPr anchor="t">
            <a:normAutofit lnSpcReduction="10000"/>
          </a:bodyPr>
          <a:lstStyle/>
          <a:p>
            <a:r>
              <a:rPr lang="en-IN" sz="1600" b="1" i="0" dirty="0">
                <a:effectLst/>
                <a:latin typeface="+mj-lt"/>
              </a:rPr>
              <a:t>What is </a:t>
            </a:r>
            <a:r>
              <a:rPr lang="en-IN" sz="1600" b="1" i="0" dirty="0" err="1">
                <a:effectLst/>
                <a:latin typeface="+mj-lt"/>
              </a:rPr>
              <a:t>ChatGPT</a:t>
            </a:r>
            <a:r>
              <a:rPr lang="en-IN" sz="1600" b="1" i="0" dirty="0">
                <a:effectLst/>
                <a:latin typeface="+mj-lt"/>
              </a:rPr>
              <a:t>?</a:t>
            </a:r>
          </a:p>
          <a:p>
            <a:pPr lvl="1"/>
            <a:r>
              <a:rPr lang="en-IN" sz="1200" i="0" dirty="0">
                <a:effectLst/>
                <a:latin typeface="+mj-lt"/>
              </a:rPr>
              <a:t>A state-of-the-art language generation model developed by </a:t>
            </a:r>
            <a:r>
              <a:rPr lang="en-IN" sz="1200" i="0" dirty="0" err="1">
                <a:effectLst/>
                <a:latin typeface="+mj-lt"/>
              </a:rPr>
              <a:t>OpenAI</a:t>
            </a:r>
            <a:r>
              <a:rPr lang="en-IN" sz="1200" i="0" dirty="0">
                <a:effectLst/>
                <a:latin typeface="+mj-lt"/>
              </a:rPr>
              <a:t>.</a:t>
            </a:r>
          </a:p>
          <a:p>
            <a:pPr lvl="1"/>
            <a:r>
              <a:rPr lang="en-IN" sz="1200" i="0" dirty="0">
                <a:effectLst/>
                <a:latin typeface="+mj-lt"/>
              </a:rPr>
              <a:t>Utilizes deep learning to produce text that resembles human writing</a:t>
            </a:r>
            <a:r>
              <a:rPr lang="en-IN" sz="1400" i="0" dirty="0">
                <a:effectLst/>
                <a:latin typeface="+mj-lt"/>
              </a:rPr>
              <a:t>.</a:t>
            </a:r>
          </a:p>
          <a:p>
            <a:r>
              <a:rPr lang="en-IN" sz="1600" b="1" i="0" dirty="0">
                <a:effectLst/>
                <a:latin typeface="+mj-lt"/>
              </a:rPr>
              <a:t>Core Features</a:t>
            </a:r>
          </a:p>
          <a:p>
            <a:pPr lvl="1"/>
            <a:r>
              <a:rPr lang="en-IN" sz="1200" dirty="0">
                <a:latin typeface="+mj-lt"/>
              </a:rPr>
              <a:t>Human-like Text Generation: Capable of writing essays, poems, code, and more.</a:t>
            </a:r>
          </a:p>
          <a:p>
            <a:pPr lvl="1"/>
            <a:r>
              <a:rPr lang="en-IN" sz="1200" dirty="0">
                <a:latin typeface="+mj-lt"/>
              </a:rPr>
              <a:t>Conversational Abilities: Engages in dialogue, answers questions, and performs specific tasks.</a:t>
            </a:r>
          </a:p>
          <a:p>
            <a:pPr lvl="1"/>
            <a:r>
              <a:rPr lang="en-IN" sz="1200" dirty="0">
                <a:latin typeface="+mj-lt"/>
              </a:rPr>
              <a:t>Learning from Feedback: Improves over time through training and user interactions.</a:t>
            </a:r>
            <a:endParaRPr lang="en-IN" sz="1400" dirty="0">
              <a:latin typeface="+mj-lt"/>
            </a:endParaRPr>
          </a:p>
          <a:p>
            <a:r>
              <a:rPr lang="en-IN" sz="1600" b="1" i="0" dirty="0">
                <a:effectLst/>
                <a:latin typeface="+mj-lt"/>
              </a:rPr>
              <a:t>Why </a:t>
            </a:r>
            <a:r>
              <a:rPr lang="en-IN" sz="1600" b="1" i="0" dirty="0" err="1">
                <a:effectLst/>
                <a:latin typeface="+mj-lt"/>
              </a:rPr>
              <a:t>ChatGPT</a:t>
            </a:r>
            <a:r>
              <a:rPr lang="en-IN" sz="1600" b="1" i="0" dirty="0">
                <a:effectLst/>
                <a:latin typeface="+mj-lt"/>
              </a:rPr>
              <a:t>?</a:t>
            </a:r>
          </a:p>
          <a:p>
            <a:pPr lvl="1"/>
            <a:r>
              <a:rPr lang="en-IN" sz="1200" i="0" dirty="0">
                <a:effectLst/>
                <a:latin typeface="+mj-lt"/>
              </a:rPr>
              <a:t>Innovation in AI: Pushes the boundaries of what artificial intelligence can achieve in understanding and generating human language.</a:t>
            </a:r>
          </a:p>
          <a:p>
            <a:pPr lvl="1"/>
            <a:r>
              <a:rPr lang="en-IN" sz="1200" i="0" dirty="0">
                <a:effectLst/>
                <a:latin typeface="+mj-lt"/>
              </a:rPr>
              <a:t>Versatility: Finds applications in various fields such as customer service, education, content creation, and more.</a:t>
            </a:r>
          </a:p>
          <a:p>
            <a:pPr lvl="1"/>
            <a:r>
              <a:rPr lang="en-IN" sz="1200" i="0" dirty="0">
                <a:effectLst/>
                <a:latin typeface="+mj-lt"/>
              </a:rPr>
              <a:t>Enhancing Human-AI Interaction: Makes interactions with AI more natural and intuitive.</a:t>
            </a:r>
          </a:p>
          <a:p>
            <a:r>
              <a:rPr lang="en-IN" sz="1600" b="1" i="0" dirty="0">
                <a:effectLst/>
                <a:latin typeface="+mj-lt"/>
              </a:rPr>
              <a:t>The Impact</a:t>
            </a:r>
          </a:p>
          <a:p>
            <a:pPr lvl="1"/>
            <a:r>
              <a:rPr lang="en-IN" sz="1200" i="0" dirty="0" err="1">
                <a:effectLst/>
                <a:latin typeface="+mj-lt"/>
              </a:rPr>
              <a:t>ChatGPT</a:t>
            </a:r>
            <a:r>
              <a:rPr lang="en-IN" sz="1200" i="0" dirty="0">
                <a:effectLst/>
                <a:latin typeface="+mj-lt"/>
              </a:rPr>
              <a:t> represents a leap forward in making AI accessible and useful for everyday tasks and complex problem-solving.</a:t>
            </a:r>
          </a:p>
          <a:p>
            <a:pPr lvl="1"/>
            <a:r>
              <a:rPr lang="en-IN" sz="1200" i="0" dirty="0">
                <a:effectLst/>
                <a:latin typeface="+mj-lt"/>
              </a:rPr>
              <a:t>Sparks discussions on the ethical use, implications, and future of AI in society</a:t>
            </a:r>
            <a:r>
              <a:rPr lang="en-IN" sz="1050" i="0" dirty="0">
                <a:effectLst/>
                <a:latin typeface="+mj-lt"/>
              </a:rPr>
              <a:t>.</a:t>
            </a:r>
          </a:p>
        </p:txBody>
      </p:sp>
      <p:pic>
        <p:nvPicPr>
          <p:cNvPr id="1026" name="Picture 2" descr="ChatGPT users can now browse internet, OpenAI says | Reuters">
            <a:extLst>
              <a:ext uri="{FF2B5EF4-FFF2-40B4-BE49-F238E27FC236}">
                <a16:creationId xmlns:a16="http://schemas.microsoft.com/office/drawing/2014/main" id="{A2CC4680-7767-2448-A921-106A6227C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820"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5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55464" cy="1481328"/>
          </a:xfrm>
        </p:spPr>
        <p:txBody>
          <a:bodyPr anchor="b">
            <a:normAutofit/>
          </a:bodyPr>
          <a:lstStyle/>
          <a:p>
            <a:r>
              <a:rPr lang="en-IN" sz="4000" b="1" i="0" dirty="0">
                <a:effectLst/>
              </a:rPr>
              <a:t>The Architecture of </a:t>
            </a:r>
            <a:r>
              <a:rPr lang="en-IN" sz="4000" b="1" i="0" dirty="0" err="1">
                <a:effectLst/>
              </a:rPr>
              <a:t>ChatGPT</a:t>
            </a:r>
            <a:endParaRPr lang="en-IN" sz="4000" b="1" i="0" dirty="0">
              <a:effectLst/>
            </a:endParaRPr>
          </a:p>
        </p:txBody>
      </p:sp>
      <p:sp>
        <p:nvSpPr>
          <p:cNvPr id="207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326485" y="2667236"/>
            <a:ext cx="6286349" cy="3914684"/>
          </a:xfrm>
        </p:spPr>
        <p:txBody>
          <a:bodyPr anchor="t">
            <a:normAutofit lnSpcReduction="10000"/>
          </a:bodyPr>
          <a:lstStyle/>
          <a:p>
            <a:r>
              <a:rPr lang="en-IN" sz="1400" b="1" i="0" dirty="0">
                <a:effectLst/>
                <a:latin typeface="+mj-lt"/>
              </a:rPr>
              <a:t>The Shift in Transformer Architecture</a:t>
            </a:r>
          </a:p>
          <a:p>
            <a:pPr lvl="1"/>
            <a:r>
              <a:rPr lang="en-IN" sz="1100" i="0" dirty="0">
                <a:effectLst/>
                <a:latin typeface="+mj-lt"/>
              </a:rPr>
              <a:t>Traditional Approach: Standard transformers utilize encoder and decoder components to handle tasks like translation and summarization.</a:t>
            </a:r>
          </a:p>
          <a:p>
            <a:pPr lvl="1"/>
            <a:r>
              <a:rPr lang="en-IN" sz="1100" i="0" dirty="0">
                <a:effectLst/>
                <a:latin typeface="+mj-lt"/>
              </a:rPr>
              <a:t>GPT’s Innovation: Adopts a decoder-only framework, streamlining the process by eliminating the encoder stage, enhancing efficiency and directness in language processing.</a:t>
            </a:r>
          </a:p>
          <a:p>
            <a:r>
              <a:rPr lang="en-IN" sz="1400" b="1" i="0" dirty="0">
                <a:effectLst/>
                <a:latin typeface="+mj-lt"/>
              </a:rPr>
              <a:t>Fundamentals of the Decoder-Only Model</a:t>
            </a:r>
          </a:p>
          <a:p>
            <a:pPr lvl="1"/>
            <a:r>
              <a:rPr lang="en-IN" sz="1100" i="0" dirty="0">
                <a:effectLst/>
                <a:latin typeface="+mj-lt"/>
              </a:rPr>
              <a:t>Masked Self-Attention: Employs a variant of self-attention where the model can only focus on preceding words, not future ones, essential for predictive language </a:t>
            </a:r>
            <a:r>
              <a:rPr lang="en-IN" sz="1100" i="0" dirty="0" err="1">
                <a:effectLst/>
                <a:latin typeface="+mj-lt"/>
              </a:rPr>
              <a:t>modeling</a:t>
            </a:r>
            <a:r>
              <a:rPr lang="en-IN" sz="1100" i="0" dirty="0">
                <a:effectLst/>
                <a:latin typeface="+mj-lt"/>
              </a:rPr>
              <a:t>.</a:t>
            </a:r>
          </a:p>
          <a:p>
            <a:pPr lvl="1"/>
            <a:r>
              <a:rPr lang="en-IN" sz="1100" i="0" dirty="0">
                <a:effectLst/>
                <a:latin typeface="+mj-lt"/>
              </a:rPr>
              <a:t>Direct Input Processing: Without an encoder, input data is fed directly into the decoder, maintaining richness in textual context without prior abstraction.</a:t>
            </a:r>
          </a:p>
          <a:p>
            <a:r>
              <a:rPr lang="en-IN" sz="1400" b="1" i="0" dirty="0">
                <a:effectLst/>
                <a:latin typeface="+mj-lt"/>
              </a:rPr>
              <a:t>Why </a:t>
            </a:r>
            <a:r>
              <a:rPr lang="en-IN" sz="1400" b="1" i="0" dirty="0" err="1">
                <a:effectLst/>
                <a:latin typeface="+mj-lt"/>
              </a:rPr>
              <a:t>Opt</a:t>
            </a:r>
            <a:r>
              <a:rPr lang="en-IN" sz="1400" b="1" i="0" dirty="0">
                <a:effectLst/>
                <a:latin typeface="+mj-lt"/>
              </a:rPr>
              <a:t> for Decoder-Only?</a:t>
            </a:r>
          </a:p>
          <a:p>
            <a:pPr lvl="1"/>
            <a:r>
              <a:rPr lang="en-IN" sz="1100" i="0" dirty="0">
                <a:effectLst/>
                <a:latin typeface="+mj-lt"/>
              </a:rPr>
              <a:t>Simplification and Speed: Reduces model complexity, resulting in faster processing and output generation, crucial for real-time applications.</a:t>
            </a:r>
          </a:p>
          <a:p>
            <a:pPr lvl="1"/>
            <a:r>
              <a:rPr lang="en-IN" sz="1100" i="0" dirty="0">
                <a:effectLst/>
                <a:latin typeface="+mj-lt"/>
              </a:rPr>
              <a:t>Unsupervised Learning Power: Thrives on vast amounts of </a:t>
            </a:r>
            <a:r>
              <a:rPr lang="en-IN" sz="1100" i="0" dirty="0" err="1">
                <a:effectLst/>
                <a:latin typeface="+mj-lt"/>
              </a:rPr>
              <a:t>unlabeled</a:t>
            </a:r>
            <a:r>
              <a:rPr lang="en-IN" sz="1100" i="0" dirty="0">
                <a:effectLst/>
                <a:latin typeface="+mj-lt"/>
              </a:rPr>
              <a:t> data, making it ideal for language </a:t>
            </a:r>
            <a:r>
              <a:rPr lang="en-IN" sz="1100" i="0" dirty="0" err="1">
                <a:effectLst/>
                <a:latin typeface="+mj-lt"/>
              </a:rPr>
              <a:t>modeling</a:t>
            </a:r>
            <a:r>
              <a:rPr lang="en-IN" sz="1100" i="0" dirty="0">
                <a:effectLst/>
                <a:latin typeface="+mj-lt"/>
              </a:rPr>
              <a:t> where </a:t>
            </a:r>
            <a:r>
              <a:rPr lang="en-IN" sz="1100" i="0" dirty="0" err="1">
                <a:effectLst/>
                <a:latin typeface="+mj-lt"/>
              </a:rPr>
              <a:t>labeled</a:t>
            </a:r>
            <a:r>
              <a:rPr lang="en-IN" sz="1100" i="0" dirty="0">
                <a:effectLst/>
                <a:latin typeface="+mj-lt"/>
              </a:rPr>
              <a:t> datasets are scarce.</a:t>
            </a:r>
          </a:p>
          <a:p>
            <a:r>
              <a:rPr lang="en-IN" sz="1400" b="1" i="0" dirty="0">
                <a:effectLst/>
                <a:latin typeface="+mj-lt"/>
              </a:rPr>
              <a:t>Performing Encoder-Decoder Tasks</a:t>
            </a:r>
          </a:p>
          <a:p>
            <a:pPr lvl="1"/>
            <a:r>
              <a:rPr lang="en-IN" sz="1100" i="0" dirty="0">
                <a:effectLst/>
                <a:latin typeface="+mj-lt"/>
              </a:rPr>
              <a:t>Versatility of the Decoder: Despite lacking an encoder, GPT's advanced decoder is adept at understanding context and generating coherent outputs for various NLP tasks.</a:t>
            </a:r>
          </a:p>
          <a:p>
            <a:pPr lvl="1"/>
            <a:r>
              <a:rPr lang="en-IN" sz="1100" i="0" dirty="0">
                <a:effectLst/>
                <a:latin typeface="+mj-lt"/>
              </a:rPr>
              <a:t>Training Approach: Utilizes unsupervised learning, predicting subsequent words based on prior context, which inadvertently teaches the model about language structure and semantics.</a:t>
            </a:r>
          </a:p>
        </p:txBody>
      </p:sp>
      <p:pic>
        <p:nvPicPr>
          <p:cNvPr id="2052" name="Picture 4" descr="Transformer Architecture explained | by Amanatullah | Medium">
            <a:extLst>
              <a:ext uri="{FF2B5EF4-FFF2-40B4-BE49-F238E27FC236}">
                <a16:creationId xmlns:a16="http://schemas.microsoft.com/office/drawing/2014/main" id="{9BC9AE9E-7612-9145-9B65-4610319DB0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72933" y="1893665"/>
            <a:ext cx="5458968" cy="307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8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3800" b="1" i="0">
                <a:effectLst/>
                <a:latin typeface="+mj-lt"/>
              </a:rPr>
              <a:t>The Three-Step Training Process of ChatGPT</a:t>
            </a:r>
          </a:p>
        </p:txBody>
      </p:sp>
      <p:sp>
        <p:nvSpPr>
          <p:cNvPr id="2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30936" y="2660904"/>
            <a:ext cx="5326080" cy="3932000"/>
          </a:xfrm>
        </p:spPr>
        <p:txBody>
          <a:bodyPr anchor="t">
            <a:normAutofit fontScale="92500" lnSpcReduction="20000"/>
          </a:bodyPr>
          <a:lstStyle/>
          <a:p>
            <a:pPr marL="0" indent="0">
              <a:buNone/>
            </a:pPr>
            <a:r>
              <a:rPr lang="en-IN" sz="1400" b="1" i="0" dirty="0">
                <a:effectLst/>
                <a:latin typeface="+mj-lt"/>
              </a:rPr>
              <a:t>1. Supervised Fine-Tuning</a:t>
            </a:r>
          </a:p>
          <a:p>
            <a:r>
              <a:rPr lang="en-IN" sz="1400" i="0" dirty="0">
                <a:effectLst/>
                <a:latin typeface="+mj-lt"/>
              </a:rPr>
              <a:t>What It Is: Training the model using a dataset of human-written conversations.</a:t>
            </a:r>
          </a:p>
          <a:p>
            <a:r>
              <a:rPr lang="en-IN" sz="1400" i="0" dirty="0">
                <a:effectLst/>
                <a:latin typeface="+mj-lt"/>
              </a:rPr>
              <a:t>Purpose: To teach the model the basics of human conversation</a:t>
            </a:r>
          </a:p>
          <a:p>
            <a:r>
              <a:rPr lang="en-IN" sz="1400" i="0" dirty="0">
                <a:effectLst/>
                <a:latin typeface="+mj-lt"/>
              </a:rPr>
              <a:t>Process: Labellers provide responses to prompts, which are used to adjust</a:t>
            </a:r>
          </a:p>
          <a:p>
            <a:pPr marL="0" indent="0">
              <a:buNone/>
            </a:pPr>
            <a:r>
              <a:rPr lang="en-IN" sz="1400" b="1" i="0" dirty="0">
                <a:effectLst/>
                <a:latin typeface="+mj-lt"/>
              </a:rPr>
              <a:t>2. Reward Modelling</a:t>
            </a:r>
          </a:p>
          <a:p>
            <a:r>
              <a:rPr lang="en-IN" sz="1400" i="0" dirty="0">
                <a:effectLst/>
                <a:latin typeface="+mj-lt"/>
              </a:rPr>
              <a:t>What It Is: </a:t>
            </a:r>
            <a:r>
              <a:rPr lang="en-IN" sz="1400" dirty="0">
                <a:latin typeface="+mj-lt"/>
              </a:rPr>
              <a:t>M</a:t>
            </a:r>
            <a:r>
              <a:rPr lang="en-IN" sz="1400" i="0" dirty="0">
                <a:effectLst/>
                <a:latin typeface="+mj-lt"/>
              </a:rPr>
              <a:t>ethod to evaluate the quality of model-generated texts</a:t>
            </a:r>
          </a:p>
          <a:p>
            <a:r>
              <a:rPr lang="en-IN" sz="1400" i="0" dirty="0">
                <a:effectLst/>
                <a:latin typeface="+mj-lt"/>
              </a:rPr>
              <a:t>Purpose: what makes a response more human-like, informative, and engaging.</a:t>
            </a:r>
          </a:p>
          <a:p>
            <a:r>
              <a:rPr lang="en-IN" sz="1400" i="0" dirty="0">
                <a:effectLst/>
                <a:latin typeface="+mj-lt"/>
              </a:rPr>
              <a:t>Process:  Labellers rank multiple outputs from best to worst, creating the reward model</a:t>
            </a:r>
          </a:p>
          <a:p>
            <a:pPr marL="0" indent="0">
              <a:buNone/>
            </a:pPr>
            <a:r>
              <a:rPr lang="en-IN" sz="1400" b="1" i="0" dirty="0">
                <a:effectLst/>
                <a:latin typeface="+mj-lt"/>
              </a:rPr>
              <a:t>3. Reinforcement Learning from Human Feedback (RLHF)</a:t>
            </a:r>
          </a:p>
          <a:p>
            <a:r>
              <a:rPr lang="en-IN" sz="1400" i="0" dirty="0">
                <a:effectLst/>
                <a:latin typeface="+mj-lt"/>
              </a:rPr>
              <a:t>What It Is: Fine-tuning based on the reward model using RL</a:t>
            </a:r>
          </a:p>
          <a:p>
            <a:r>
              <a:rPr lang="en-IN" sz="1400" i="0" dirty="0">
                <a:effectLst/>
                <a:latin typeface="+mj-lt"/>
              </a:rPr>
              <a:t>Purpose: Iteratively improve the model's response quality by rewarding </a:t>
            </a:r>
          </a:p>
          <a:p>
            <a:r>
              <a:rPr lang="en-IN" sz="1400" i="0" dirty="0">
                <a:effectLst/>
                <a:latin typeface="+mj-lt"/>
              </a:rPr>
              <a:t>Process: The model generates responses to new prompts, receives feedback from the reward model, and updates its parameters with PPO</a:t>
            </a:r>
          </a:p>
        </p:txBody>
      </p:sp>
      <p:pic>
        <p:nvPicPr>
          <p:cNvPr id="7" name="Picture 6" descr="A screenshot of a diagram&#10;&#10;Description automatically generated">
            <a:extLst>
              <a:ext uri="{FF2B5EF4-FFF2-40B4-BE49-F238E27FC236}">
                <a16:creationId xmlns:a16="http://schemas.microsoft.com/office/drawing/2014/main" id="{F8724BCB-A057-A940-93A5-C374215AA335}"/>
              </a:ext>
            </a:extLst>
          </p:cNvPr>
          <p:cNvPicPr>
            <a:picLocks noChangeAspect="1"/>
          </p:cNvPicPr>
          <p:nvPr/>
        </p:nvPicPr>
        <p:blipFill>
          <a:blip r:embed="rId2"/>
          <a:stretch>
            <a:fillRect/>
          </a:stretch>
        </p:blipFill>
        <p:spPr>
          <a:xfrm>
            <a:off x="6080760" y="1503089"/>
            <a:ext cx="5962812" cy="3547872"/>
          </a:xfrm>
          <a:prstGeom prst="rect">
            <a:avLst/>
          </a:prstGeom>
        </p:spPr>
      </p:pic>
    </p:spTree>
    <p:extLst>
      <p:ext uri="{BB962C8B-B14F-4D97-AF65-F5344CB8AC3E}">
        <p14:creationId xmlns:p14="http://schemas.microsoft.com/office/powerpoint/2010/main" val="69390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53" name="Rectangle 415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4000" b="1" i="0" dirty="0">
                <a:effectLst/>
                <a:latin typeface="+mj-lt"/>
              </a:rPr>
              <a:t>Step 1 - Supervised Fine-Tuning</a:t>
            </a:r>
          </a:p>
        </p:txBody>
      </p:sp>
      <p:sp>
        <p:nvSpPr>
          <p:cNvPr id="415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291313" y="2599647"/>
            <a:ext cx="5543045" cy="4045693"/>
          </a:xfrm>
        </p:spPr>
        <p:txBody>
          <a:bodyPr anchor="t">
            <a:normAutofit fontScale="92500" lnSpcReduction="20000"/>
          </a:bodyPr>
          <a:lstStyle/>
          <a:p>
            <a:r>
              <a:rPr lang="en-IN" sz="1400" b="1" i="0" dirty="0">
                <a:effectLst/>
                <a:latin typeface="+mj-lt"/>
              </a:rPr>
              <a:t>The Goal of Supervised Fine-Tuning</a:t>
            </a:r>
          </a:p>
          <a:p>
            <a:pPr lvl="1"/>
            <a:r>
              <a:rPr lang="en-IN" sz="1400" i="0" dirty="0">
                <a:effectLst/>
                <a:latin typeface="+mj-lt"/>
              </a:rPr>
              <a:t>To teach the model the foundational aspects of human conversation and text generation.</a:t>
            </a:r>
          </a:p>
          <a:p>
            <a:pPr lvl="1"/>
            <a:r>
              <a:rPr lang="en-IN" sz="1400" i="0" dirty="0">
                <a:effectLst/>
                <a:latin typeface="+mj-lt"/>
              </a:rPr>
              <a:t>Ensure the model understands language syntax, semantics, and context.</a:t>
            </a:r>
          </a:p>
          <a:p>
            <a:r>
              <a:rPr lang="en-IN" sz="1400" b="1" i="0" dirty="0">
                <a:effectLst/>
                <a:latin typeface="+mj-lt"/>
              </a:rPr>
              <a:t>How It Works</a:t>
            </a:r>
          </a:p>
          <a:p>
            <a:pPr lvl="1"/>
            <a:r>
              <a:rPr lang="en-IN" sz="1400" i="0" dirty="0">
                <a:effectLst/>
                <a:latin typeface="+mj-lt"/>
              </a:rPr>
              <a:t>Training Data: The model is trained on a dataset consisting of conversation prompts and the corresponding human-generated responses.</a:t>
            </a:r>
          </a:p>
          <a:p>
            <a:pPr lvl="1"/>
            <a:r>
              <a:rPr lang="en-IN" sz="1400" i="0" dirty="0">
                <a:effectLst/>
                <a:latin typeface="+mj-lt"/>
              </a:rPr>
              <a:t>Demonstration: A </a:t>
            </a:r>
            <a:r>
              <a:rPr lang="en-IN" sz="1400" i="0" dirty="0" err="1">
                <a:effectLst/>
                <a:latin typeface="+mj-lt"/>
              </a:rPr>
              <a:t>labeler</a:t>
            </a:r>
            <a:r>
              <a:rPr lang="en-IN" sz="1400" i="0" dirty="0">
                <a:effectLst/>
                <a:latin typeface="+mj-lt"/>
              </a:rPr>
              <a:t> (human annotator) provides examples of ideal responses to various prompts.</a:t>
            </a:r>
          </a:p>
          <a:p>
            <a:pPr lvl="1"/>
            <a:r>
              <a:rPr lang="en-IN" sz="1400" i="0" dirty="0">
                <a:effectLst/>
                <a:latin typeface="+mj-lt"/>
              </a:rPr>
              <a:t>Learning: Model's weights are adjusted based on the gradients derived from the task-specific loss, which measures the difference between the LLM's predictions, and the ground truth labels</a:t>
            </a:r>
          </a:p>
          <a:p>
            <a:r>
              <a:rPr lang="en-IN" sz="1400" b="1" i="0" dirty="0">
                <a:effectLst/>
                <a:latin typeface="+mj-lt"/>
              </a:rPr>
              <a:t>The Importance of Supervised Fine-Tuning</a:t>
            </a:r>
          </a:p>
          <a:p>
            <a:pPr lvl="1"/>
            <a:r>
              <a:rPr lang="en-IN" sz="1400" i="0" dirty="0">
                <a:effectLst/>
                <a:latin typeface="+mj-lt"/>
              </a:rPr>
              <a:t>Baseline Performance: Establishes a strong starting point for the model's conversational abilities.</a:t>
            </a:r>
          </a:p>
          <a:p>
            <a:pPr lvl="1"/>
            <a:r>
              <a:rPr lang="en-IN" sz="1400" i="0" dirty="0">
                <a:effectLst/>
                <a:latin typeface="+mj-lt"/>
              </a:rPr>
              <a:t>Guidance: Provides the model with a clear example of what good responses look like</a:t>
            </a:r>
            <a:r>
              <a:rPr lang="en-IN" sz="1400" dirty="0">
                <a:latin typeface="+mj-lt"/>
              </a:rPr>
              <a:t>.</a:t>
            </a:r>
            <a:endParaRPr lang="en-IN" sz="1400" i="0" dirty="0">
              <a:effectLst/>
              <a:latin typeface="+mj-lt"/>
            </a:endParaRPr>
          </a:p>
          <a:p>
            <a:pPr lvl="1"/>
            <a:r>
              <a:rPr lang="en-IN" sz="1400" i="0" dirty="0">
                <a:effectLst/>
                <a:latin typeface="+mj-lt"/>
              </a:rPr>
              <a:t>Efficiency: Helps to ensure that the model's initial outputs are already of high quality</a:t>
            </a:r>
          </a:p>
        </p:txBody>
      </p:sp>
      <p:pic>
        <p:nvPicPr>
          <p:cNvPr id="4100" name="Picture 4">
            <a:extLst>
              <a:ext uri="{FF2B5EF4-FFF2-40B4-BE49-F238E27FC236}">
                <a16:creationId xmlns:a16="http://schemas.microsoft.com/office/drawing/2014/main" id="{61406C10-1FCA-7544-9073-3E6480C002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99972" y="2188775"/>
            <a:ext cx="6226413" cy="361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94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4000" b="1" i="0" dirty="0">
                <a:effectLst/>
                <a:latin typeface="+mj-lt"/>
              </a:rPr>
              <a:t>Step 2 – Reward Modelling</a:t>
            </a:r>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291313" y="2599647"/>
            <a:ext cx="5543045" cy="4045693"/>
          </a:xfrm>
        </p:spPr>
        <p:txBody>
          <a:bodyPr anchor="t">
            <a:normAutofit fontScale="92500" lnSpcReduction="10000"/>
          </a:bodyPr>
          <a:lstStyle/>
          <a:p>
            <a:r>
              <a:rPr lang="en-IN" sz="1600" b="1" i="0" dirty="0">
                <a:effectLst/>
                <a:latin typeface="+mj-lt"/>
              </a:rPr>
              <a:t>Understanding Reward </a:t>
            </a:r>
            <a:r>
              <a:rPr lang="en-IN" sz="1600" b="1" i="0" dirty="0" err="1">
                <a:effectLst/>
                <a:latin typeface="+mj-lt"/>
              </a:rPr>
              <a:t>Modeling</a:t>
            </a:r>
            <a:endParaRPr lang="en-IN" sz="1600" b="1" i="0" dirty="0">
              <a:effectLst/>
              <a:latin typeface="+mj-lt"/>
            </a:endParaRPr>
          </a:p>
          <a:p>
            <a:pPr lvl="1"/>
            <a:r>
              <a:rPr lang="en-IN" sz="1200" i="0" dirty="0">
                <a:effectLst/>
                <a:latin typeface="+mj-lt"/>
              </a:rPr>
              <a:t>Purpose: To evaluate and rank the quality of model-generated responses, guiding the model towards better performance.</a:t>
            </a:r>
          </a:p>
          <a:p>
            <a:pPr lvl="1"/>
            <a:r>
              <a:rPr lang="en-IN" sz="1200" i="0" dirty="0">
                <a:effectLst/>
                <a:latin typeface="+mj-lt"/>
              </a:rPr>
              <a:t>Process: Involves comparing several model outputs for a given prompt and ranking them based on their relevance, coherence, and human-likeness.</a:t>
            </a:r>
          </a:p>
          <a:p>
            <a:r>
              <a:rPr lang="en-IN" sz="1600" b="1" dirty="0">
                <a:latin typeface="+mj-lt"/>
              </a:rPr>
              <a:t>Key Components</a:t>
            </a:r>
          </a:p>
          <a:p>
            <a:pPr lvl="1"/>
            <a:r>
              <a:rPr lang="en-IN" sz="1200" i="0" dirty="0">
                <a:effectLst/>
                <a:latin typeface="+mj-lt"/>
              </a:rPr>
              <a:t>Sampling Outputs: Generate multiple responses from the model for various prompts.</a:t>
            </a:r>
          </a:p>
          <a:p>
            <a:pPr lvl="1"/>
            <a:r>
              <a:rPr lang="en-IN" sz="1200" i="0" dirty="0">
                <a:effectLst/>
                <a:latin typeface="+mj-lt"/>
              </a:rPr>
              <a:t>Human Evaluation: </a:t>
            </a:r>
            <a:r>
              <a:rPr lang="en-IN" sz="1200" i="0" dirty="0" err="1">
                <a:effectLst/>
                <a:latin typeface="+mj-lt"/>
              </a:rPr>
              <a:t>Labelers</a:t>
            </a:r>
            <a:r>
              <a:rPr lang="en-IN" sz="1200" i="0" dirty="0">
                <a:effectLst/>
                <a:latin typeface="+mj-lt"/>
              </a:rPr>
              <a:t> assess and rank these responses from best to worst.</a:t>
            </a:r>
          </a:p>
          <a:p>
            <a:pPr lvl="1"/>
            <a:r>
              <a:rPr lang="en-IN" sz="1200" i="0" dirty="0">
                <a:effectLst/>
                <a:latin typeface="+mj-lt"/>
              </a:rPr>
              <a:t>Training the Reward Model: Use these rankings to teach a separate model (the reward model) what constitutes a good response.</a:t>
            </a:r>
          </a:p>
          <a:p>
            <a:r>
              <a:rPr lang="en-IN" sz="1600" b="1" dirty="0">
                <a:latin typeface="+mj-lt"/>
              </a:rPr>
              <a:t>The Impact of Reward </a:t>
            </a:r>
            <a:r>
              <a:rPr lang="en-IN" sz="1600" b="1" dirty="0" err="1">
                <a:latin typeface="+mj-lt"/>
              </a:rPr>
              <a:t>Modeling</a:t>
            </a:r>
            <a:endParaRPr lang="en-IN" sz="1600" b="1" dirty="0">
              <a:latin typeface="+mj-lt"/>
            </a:endParaRPr>
          </a:p>
          <a:p>
            <a:pPr lvl="1"/>
            <a:r>
              <a:rPr lang="en-IN" sz="1200" i="0" dirty="0">
                <a:effectLst/>
                <a:latin typeface="+mj-lt"/>
              </a:rPr>
              <a:t>Quality and Relevance: Ensures the generated text is not just grammatically correct but also contextually relevant and engaging.</a:t>
            </a:r>
          </a:p>
          <a:p>
            <a:pPr lvl="1"/>
            <a:r>
              <a:rPr lang="en-IN" sz="1200" i="0" dirty="0">
                <a:effectLst/>
                <a:latin typeface="+mj-lt"/>
              </a:rPr>
              <a:t>Ethical Considerations: Helps in minimizing biases and promoting fairness by emphasizing high-quality, balanced outputs.</a:t>
            </a:r>
          </a:p>
          <a:p>
            <a:r>
              <a:rPr lang="en-IN" sz="1600" b="1" dirty="0">
                <a:latin typeface="+mj-lt"/>
              </a:rPr>
              <a:t>Example: </a:t>
            </a:r>
            <a:r>
              <a:rPr lang="en-IN" sz="1600" b="1" dirty="0" err="1">
                <a:latin typeface="+mj-lt"/>
              </a:rPr>
              <a:t>Practica</a:t>
            </a:r>
            <a:r>
              <a:rPr lang="en-IN" sz="1600" b="1" dirty="0">
                <a:latin typeface="+mj-lt"/>
              </a:rPr>
              <a:t> Application</a:t>
            </a:r>
          </a:p>
          <a:p>
            <a:pPr lvl="1"/>
            <a:r>
              <a:rPr lang="en-IN" sz="1200" i="0" dirty="0">
                <a:effectLst/>
                <a:latin typeface="+mj-lt"/>
              </a:rPr>
              <a:t>Comparative Ranking: Demonstrated through selecting the best explanations, stories, or answers, illustrating how diverse and nuanced responses can be effectively evaluated.</a:t>
            </a:r>
          </a:p>
        </p:txBody>
      </p:sp>
      <p:pic>
        <p:nvPicPr>
          <p:cNvPr id="5122" name="Picture 2" descr="Reinforcement Learning from Human Feedback (RLHF) for LLMs - deepsense.ai">
            <a:extLst>
              <a:ext uri="{FF2B5EF4-FFF2-40B4-BE49-F238E27FC236}">
                <a16:creationId xmlns:a16="http://schemas.microsoft.com/office/drawing/2014/main" id="{54986B32-F21E-AF43-B380-5488C6D1F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710" y="1380744"/>
            <a:ext cx="5734977" cy="4256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40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5" y="640080"/>
            <a:ext cx="7996229" cy="1481328"/>
          </a:xfrm>
        </p:spPr>
        <p:txBody>
          <a:bodyPr anchor="b">
            <a:noAutofit/>
          </a:bodyPr>
          <a:lstStyle/>
          <a:p>
            <a:r>
              <a:rPr lang="en-IN" sz="3600" b="1" i="0" dirty="0">
                <a:effectLst/>
                <a:latin typeface="+mj-lt"/>
              </a:rPr>
              <a:t>Step 3 - Reinforcement Learning from Human Feedback (RLHF)</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193722" y="2576854"/>
            <a:ext cx="5902278" cy="4073450"/>
          </a:xfrm>
        </p:spPr>
        <p:txBody>
          <a:bodyPr anchor="t">
            <a:normAutofit fontScale="92500" lnSpcReduction="10000"/>
          </a:bodyPr>
          <a:lstStyle/>
          <a:p>
            <a:r>
              <a:rPr lang="en-IN" sz="1800" b="1" i="0" dirty="0">
                <a:effectLst/>
                <a:latin typeface="+mj-lt"/>
              </a:rPr>
              <a:t>What is RLHF?</a:t>
            </a:r>
          </a:p>
          <a:p>
            <a:pPr lvl="1"/>
            <a:r>
              <a:rPr lang="en-IN" sz="1400" i="0" dirty="0">
                <a:effectLst/>
                <a:latin typeface="+mj-lt"/>
              </a:rPr>
              <a:t>Purpose: Fine-tune the model's outputs based on human feedback</a:t>
            </a:r>
          </a:p>
          <a:p>
            <a:pPr lvl="1"/>
            <a:r>
              <a:rPr lang="en-IN" sz="1400" i="0" dirty="0">
                <a:effectLst/>
                <a:latin typeface="+mj-lt"/>
              </a:rPr>
              <a:t>Mechanism: Uses techniques from reinforcement learning, particularly Proximal Policy Optimization (PPO), to update the model parameters according to the reward signals received from human evaluations.</a:t>
            </a:r>
          </a:p>
          <a:p>
            <a:r>
              <a:rPr lang="en-IN" sz="1800" b="1" i="0" dirty="0">
                <a:effectLst/>
                <a:latin typeface="+mj-lt"/>
              </a:rPr>
              <a:t>How RLHF Works</a:t>
            </a:r>
          </a:p>
          <a:p>
            <a:pPr lvl="1"/>
            <a:r>
              <a:rPr lang="en-IN" sz="1400" i="0" dirty="0">
                <a:effectLst/>
                <a:latin typeface="+mj-lt"/>
              </a:rPr>
              <a:t>Integration of Human Feedback: The model is presented with text generations and corresponding feedback from the reward model.</a:t>
            </a:r>
          </a:p>
          <a:p>
            <a:pPr lvl="1"/>
            <a:r>
              <a:rPr lang="en-IN" sz="1400" i="0" dirty="0">
                <a:effectLst/>
                <a:latin typeface="+mj-lt"/>
              </a:rPr>
              <a:t>Policy Update: Adjust the model (policy) to increase the likelihood of responses that received positive feedback.</a:t>
            </a:r>
          </a:p>
          <a:p>
            <a:pPr lvl="1"/>
            <a:r>
              <a:rPr lang="en-IN" sz="1400" i="0" dirty="0">
                <a:effectLst/>
                <a:latin typeface="+mj-lt"/>
              </a:rPr>
              <a:t>Continuous Improvement: Iteratively refine the model using batches of human feedback to steadily improve response quality and relevance.</a:t>
            </a:r>
          </a:p>
          <a:p>
            <a:r>
              <a:rPr lang="en-IN" sz="1800" b="1" i="0" dirty="0">
                <a:effectLst/>
                <a:latin typeface="+mj-lt"/>
              </a:rPr>
              <a:t>Importance of RLHF</a:t>
            </a:r>
          </a:p>
          <a:p>
            <a:pPr lvl="1"/>
            <a:r>
              <a:rPr lang="en-IN" sz="1400" i="0" dirty="0">
                <a:effectLst/>
                <a:latin typeface="+mj-lt"/>
              </a:rPr>
              <a:t>Dynamic Learning: Allows the model to adapt to new information and user preferences over time.</a:t>
            </a:r>
          </a:p>
          <a:p>
            <a:pPr lvl="1"/>
            <a:r>
              <a:rPr lang="en-IN" sz="1400" i="0" dirty="0">
                <a:effectLst/>
                <a:latin typeface="+mj-lt"/>
              </a:rPr>
              <a:t>Quality Control: Ensures the generation of responses that meet high standards of coherence, contextuality, and ethical guidelines.</a:t>
            </a:r>
          </a:p>
          <a:p>
            <a:pPr lvl="1"/>
            <a:r>
              <a:rPr lang="en-IN" sz="1400" i="0" dirty="0">
                <a:effectLst/>
                <a:latin typeface="+mj-lt"/>
              </a:rPr>
              <a:t>User Alignment: Helps align the model's outputs with human values and expectations.</a:t>
            </a:r>
          </a:p>
        </p:txBody>
      </p:sp>
      <p:pic>
        <p:nvPicPr>
          <p:cNvPr id="9" name="Picture 4" descr="Proximal Policy Optimization (PPO): The Key to LLM Alignment">
            <a:extLst>
              <a:ext uri="{FF2B5EF4-FFF2-40B4-BE49-F238E27FC236}">
                <a16:creationId xmlns:a16="http://schemas.microsoft.com/office/drawing/2014/main" id="{CD835424-1C26-024B-94FA-F44C969D3D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9694" y="2890003"/>
            <a:ext cx="5868611" cy="231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95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8" name="Rectangle 718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Autofit/>
          </a:bodyPr>
          <a:lstStyle/>
          <a:p>
            <a:r>
              <a:rPr lang="en-IN" sz="3200" b="1" i="0" dirty="0">
                <a:effectLst/>
                <a:latin typeface="+mj-lt"/>
              </a:rPr>
              <a:t>Technical Enhancements in User-Data Fine-Tuning for </a:t>
            </a:r>
            <a:r>
              <a:rPr lang="en-IN" sz="3200" b="1" i="0" dirty="0" err="1">
                <a:effectLst/>
                <a:latin typeface="+mj-lt"/>
              </a:rPr>
              <a:t>ChatGPT</a:t>
            </a:r>
            <a:endParaRPr lang="en-IN" sz="3200" b="1" i="0" dirty="0">
              <a:effectLst/>
              <a:latin typeface="+mj-lt"/>
            </a:endParaRPr>
          </a:p>
        </p:txBody>
      </p:sp>
      <p:sp>
        <p:nvSpPr>
          <p:cNvPr id="719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30936" y="2660904"/>
            <a:ext cx="5869908" cy="4029104"/>
          </a:xfrm>
        </p:spPr>
        <p:txBody>
          <a:bodyPr anchor="t">
            <a:normAutofit lnSpcReduction="10000"/>
          </a:bodyPr>
          <a:lstStyle/>
          <a:p>
            <a:r>
              <a:rPr lang="en-IN" sz="2000" b="1" i="0" dirty="0">
                <a:effectLst/>
                <a:latin typeface="+mj-lt"/>
              </a:rPr>
              <a:t>Incorporating Advanced Fine-Tuning Techniques</a:t>
            </a:r>
          </a:p>
          <a:p>
            <a:pPr lvl="1"/>
            <a:r>
              <a:rPr lang="en-IN" sz="1400" i="0" dirty="0">
                <a:effectLst/>
                <a:latin typeface="+mj-lt"/>
              </a:rPr>
              <a:t>Techniques Overview: Utilize Parameter-Efficient Fine-Tuning (PEFT) methods like Low-Rank Adaptation (</a:t>
            </a:r>
            <a:r>
              <a:rPr lang="en-IN" sz="1400" i="0" dirty="0" err="1">
                <a:effectLst/>
                <a:latin typeface="+mj-lt"/>
              </a:rPr>
              <a:t>LoRA</a:t>
            </a:r>
            <a:r>
              <a:rPr lang="en-IN" sz="1400" i="0" dirty="0">
                <a:effectLst/>
                <a:latin typeface="+mj-lt"/>
              </a:rPr>
              <a:t>) to update </a:t>
            </a:r>
            <a:r>
              <a:rPr lang="en-IN" sz="1400" i="0" dirty="0" err="1">
                <a:effectLst/>
                <a:latin typeface="+mj-lt"/>
              </a:rPr>
              <a:t>ChatGPT</a:t>
            </a:r>
            <a:r>
              <a:rPr lang="en-IN" sz="1400" i="0" dirty="0">
                <a:effectLst/>
                <a:latin typeface="+mj-lt"/>
              </a:rPr>
              <a:t> based on user feedback while maintaining computational efficiency.</a:t>
            </a:r>
          </a:p>
          <a:p>
            <a:pPr lvl="1"/>
            <a:r>
              <a:rPr lang="en-IN" sz="1400" i="0" dirty="0">
                <a:effectLst/>
                <a:latin typeface="+mj-lt"/>
              </a:rPr>
              <a:t>Focus: Adapt the model to user preferences and feedback while avoiding extensive retraining.</a:t>
            </a:r>
          </a:p>
          <a:p>
            <a:r>
              <a:rPr lang="en-IN" sz="2000" b="1" i="0" dirty="0">
                <a:effectLst/>
                <a:latin typeface="+mj-lt"/>
              </a:rPr>
              <a:t>Integrating User Feedback</a:t>
            </a:r>
          </a:p>
          <a:p>
            <a:pPr lvl="1"/>
            <a:r>
              <a:rPr lang="en-IN" sz="1400" i="0" dirty="0">
                <a:effectLst/>
                <a:latin typeface="+mj-lt"/>
              </a:rPr>
              <a:t>Process: Collect and </a:t>
            </a:r>
            <a:r>
              <a:rPr lang="en-IN" sz="1400" i="0" dirty="0" err="1">
                <a:effectLst/>
                <a:latin typeface="+mj-lt"/>
              </a:rPr>
              <a:t>preprocess</a:t>
            </a:r>
            <a:r>
              <a:rPr lang="en-IN" sz="1400" i="0" dirty="0">
                <a:effectLst/>
                <a:latin typeface="+mj-lt"/>
              </a:rPr>
              <a:t> user feedback. Apply PEFT techniques to make targeted updates to the model's parameters, improving relevance and personalization.</a:t>
            </a:r>
          </a:p>
          <a:p>
            <a:pPr lvl="1"/>
            <a:r>
              <a:rPr lang="en-IN" sz="1400" i="0" dirty="0">
                <a:effectLst/>
                <a:latin typeface="+mj-lt"/>
              </a:rPr>
              <a:t>Example: Implementing </a:t>
            </a:r>
            <a:r>
              <a:rPr lang="en-IN" sz="1400" i="0" dirty="0" err="1">
                <a:effectLst/>
                <a:latin typeface="+mj-lt"/>
              </a:rPr>
              <a:t>LoRA</a:t>
            </a:r>
            <a:r>
              <a:rPr lang="en-IN" sz="1400" i="0" dirty="0">
                <a:effectLst/>
                <a:latin typeface="+mj-lt"/>
              </a:rPr>
              <a:t> to adjust specific parts of the model influenced by user interactions.</a:t>
            </a:r>
          </a:p>
          <a:p>
            <a:r>
              <a:rPr lang="en-IN" sz="2000" b="1" i="0" dirty="0">
                <a:effectLst/>
                <a:latin typeface="+mj-lt"/>
              </a:rPr>
              <a:t>Addressing Technical Challenges</a:t>
            </a:r>
          </a:p>
          <a:p>
            <a:pPr lvl="1"/>
            <a:r>
              <a:rPr lang="en-IN" sz="1400" i="0" dirty="0">
                <a:effectLst/>
                <a:latin typeface="+mj-lt"/>
              </a:rPr>
              <a:t>Key Challenges: Scalability of updates, bias mitigation, and ensuring parameter updates don't compromise general performance.</a:t>
            </a:r>
          </a:p>
          <a:p>
            <a:pPr lvl="1"/>
            <a:r>
              <a:rPr lang="en-IN" sz="1400" i="0" dirty="0">
                <a:effectLst/>
                <a:latin typeface="+mj-lt"/>
              </a:rPr>
              <a:t>Solutions: Advanced analytics for bias detection, differential privacy for data protection, and focused parameter updates to maintain model integrity.</a:t>
            </a:r>
          </a:p>
        </p:txBody>
      </p:sp>
      <p:pic>
        <p:nvPicPr>
          <p:cNvPr id="7170" name="Picture 2" descr="Fine Tuning LLM: Parameter Efficient Fine Tuning (PEFT) — LoRA &amp; QLoRA —  Part 1 | by A B Vijay Kumar | Medium">
            <a:extLst>
              <a:ext uri="{FF2B5EF4-FFF2-40B4-BE49-F238E27FC236}">
                <a16:creationId xmlns:a16="http://schemas.microsoft.com/office/drawing/2014/main" id="{C0C05A34-367E-EE4C-9660-2994AA7900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0844" y="1723073"/>
            <a:ext cx="5458968" cy="341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4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5400" b="1" i="0">
                <a:effectLst/>
                <a:latin typeface="+mj-lt"/>
              </a:rPr>
              <a:t>Conclusion </a:t>
            </a:r>
          </a:p>
        </p:txBody>
      </p:sp>
      <p:sp>
        <p:nvSpPr>
          <p:cNvPr id="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30936" y="2660904"/>
            <a:ext cx="4818888" cy="3547872"/>
          </a:xfrm>
        </p:spPr>
        <p:txBody>
          <a:bodyPr anchor="t">
            <a:normAutofit/>
          </a:bodyPr>
          <a:lstStyle/>
          <a:p>
            <a:r>
              <a:rPr lang="en-IN" sz="1800" dirty="0">
                <a:latin typeface="+mj-lt"/>
              </a:rPr>
              <a:t>References : </a:t>
            </a:r>
          </a:p>
          <a:p>
            <a:pPr lvl="1"/>
            <a:r>
              <a:rPr lang="en-IN" sz="1400" i="0" dirty="0">
                <a:effectLst/>
                <a:latin typeface="+mj-lt"/>
                <a:hlinkClick r:id="rId2"/>
              </a:rPr>
              <a:t>https://openai.com/research/instruction-following</a:t>
            </a:r>
            <a:endParaRPr lang="en-IN" sz="1400" i="0" dirty="0">
              <a:effectLst/>
              <a:latin typeface="+mj-lt"/>
            </a:endParaRPr>
          </a:p>
          <a:p>
            <a:pPr lvl="1"/>
            <a:r>
              <a:rPr lang="en-IN" sz="1400" i="0" dirty="0">
                <a:effectLst/>
                <a:latin typeface="+mj-lt"/>
                <a:hlinkClick r:id="rId3"/>
              </a:rPr>
              <a:t>https://subedi.medium.com/chatgpt-101-pre-training-56a98f04389</a:t>
            </a:r>
            <a:endParaRPr lang="en-IN" sz="1400" dirty="0">
              <a:latin typeface="+mj-lt"/>
            </a:endParaRPr>
          </a:p>
          <a:p>
            <a:pPr lvl="1"/>
            <a:r>
              <a:rPr lang="en-IN" sz="1400" i="0" dirty="0">
                <a:effectLst/>
                <a:latin typeface="+mj-lt"/>
                <a:hlinkClick r:id="rId4"/>
              </a:rPr>
              <a:t>https://www.analyticsvidhya.com/blog/2023/05/how-does-chatgpt-work-from-pretraining-to-rlhf/</a:t>
            </a:r>
            <a:endParaRPr lang="en-IN" sz="1400" i="0" dirty="0">
              <a:effectLst/>
              <a:latin typeface="+mj-lt"/>
            </a:endParaRPr>
          </a:p>
          <a:p>
            <a:pPr lvl="1"/>
            <a:r>
              <a:rPr lang="en-IN" sz="1400" i="0" dirty="0">
                <a:effectLst/>
                <a:latin typeface="+mj-lt"/>
                <a:hlinkClick r:id="rId5"/>
              </a:rPr>
              <a:t>https://s3-us-west-2.amazonaws.com/openai-assets/research-covers/language-unsupervised/language_understanding_paper.pdf</a:t>
            </a:r>
            <a:endParaRPr lang="en-IN" sz="1400" i="0" dirty="0">
              <a:effectLst/>
              <a:latin typeface="+mj-lt"/>
            </a:endParaRPr>
          </a:p>
          <a:p>
            <a:pPr lvl="1"/>
            <a:endParaRPr lang="en-IN" sz="1400" i="0" dirty="0">
              <a:effectLst/>
              <a:latin typeface="+mj-lt"/>
            </a:endParaRPr>
          </a:p>
        </p:txBody>
      </p:sp>
      <p:pic>
        <p:nvPicPr>
          <p:cNvPr id="7" name="Picture 2" descr="Thank You PowerPoint Template and Google Slides Theme">
            <a:extLst>
              <a:ext uri="{FF2B5EF4-FFF2-40B4-BE49-F238E27FC236}">
                <a16:creationId xmlns:a16="http://schemas.microsoft.com/office/drawing/2014/main" id="{3F18B963-10CE-B84B-BF1E-E6C6EC870EE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9048" y="1381887"/>
            <a:ext cx="5458968" cy="409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58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1264</Words>
  <Application>Microsoft Macintosh PowerPoint</Application>
  <PresentationFormat>Widescreen</PresentationFormat>
  <Paragraphs>98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Unravelling ChatGPT: Training &amp; Architecture   Assignment 7: A Deep Dive into architecture and training of ChatGPT</vt:lpstr>
      <vt:lpstr>Why understand ChatGPT ?</vt:lpstr>
      <vt:lpstr>The Architecture of ChatGPT</vt:lpstr>
      <vt:lpstr>The Three-Step Training Process of ChatGPT</vt:lpstr>
      <vt:lpstr>Step 1 - Supervised Fine-Tuning</vt:lpstr>
      <vt:lpstr>Step 2 – Reward Modelling</vt:lpstr>
      <vt:lpstr>Step 3 - Reinforcement Learning from Human Feedback (RLHF)</vt:lpstr>
      <vt:lpstr>Technical Enhancements in User-Data Fine-Tuning for ChatGPT</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Image Classification : CIFAR - 10</dc:title>
  <dc:creator>Devesh Surve</dc:creator>
  <cp:lastModifiedBy>Devesh Surve</cp:lastModifiedBy>
  <cp:revision>14</cp:revision>
  <dcterms:created xsi:type="dcterms:W3CDTF">2024-01-30T19:16:04Z</dcterms:created>
  <dcterms:modified xsi:type="dcterms:W3CDTF">2024-03-20T05:56:16Z</dcterms:modified>
</cp:coreProperties>
</file>